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3"/>
  </p:sldIdLst>
  <p:sldSz cx="51195605" cy="38404800"/>
  <p:notesSz cx="10234295" cy="710374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4FF"/>
    <a:srgbClr val="A79AFF"/>
    <a:srgbClr val="D6F0FA"/>
    <a:srgbClr val="85E3FF"/>
    <a:srgbClr val="655177"/>
    <a:srgbClr val="6596A4"/>
    <a:srgbClr val="ADE1F6"/>
    <a:srgbClr val="AEC6CF"/>
    <a:srgbClr val="DFEEFC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12096"/>
        <p:guide pos="1612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66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66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66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66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679" cy="3559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788" y="0"/>
            <a:ext cx="4434677" cy="3559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520364" y="888133"/>
            <a:ext cx="3196312" cy="239774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4619" y="3419204"/>
            <a:ext cx="8187802" cy="279662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8051"/>
            <a:ext cx="4434679" cy="35591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788" y="6748051"/>
            <a:ext cx="4434677" cy="35591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99451" y="6285233"/>
            <a:ext cx="38396704" cy="13370560"/>
          </a:xfrm>
        </p:spPr>
        <p:txBody>
          <a:bodyPr anchor="b"/>
          <a:lstStyle>
            <a:lvl1pPr algn="ctr">
              <a:defRPr sz="2519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99451" y="20171413"/>
            <a:ext cx="38396704" cy="9272267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19605" indent="0" algn="ctr">
              <a:buNone/>
              <a:defRPr sz="8400"/>
            </a:lvl2pPr>
            <a:lvl3pPr marL="3839845" indent="0" algn="ctr">
              <a:buNone/>
              <a:defRPr sz="7560"/>
            </a:lvl3pPr>
            <a:lvl4pPr marL="5759450" indent="0" algn="ctr">
              <a:buNone/>
              <a:defRPr sz="6720"/>
            </a:lvl4pPr>
            <a:lvl5pPr marL="7679055" indent="0" algn="ctr">
              <a:buNone/>
              <a:defRPr sz="6720"/>
            </a:lvl5pPr>
            <a:lvl6pPr marL="9599295" indent="0" algn="ctr">
              <a:buNone/>
              <a:defRPr sz="6720"/>
            </a:lvl6pPr>
            <a:lvl7pPr marL="11518900" indent="0" algn="ctr">
              <a:buNone/>
              <a:defRPr sz="6720"/>
            </a:lvl7pPr>
            <a:lvl8pPr marL="13439140" indent="0" algn="ctr">
              <a:buNone/>
              <a:defRPr sz="6720"/>
            </a:lvl8pPr>
            <a:lvl9pPr marL="15358745" indent="0" algn="ctr">
              <a:buNone/>
              <a:defRPr sz="672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116814" y="1537973"/>
            <a:ext cx="11519011" cy="327685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780" y="1537973"/>
            <a:ext cx="33889262" cy="327685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036" y="9574533"/>
            <a:ext cx="44156209" cy="15975327"/>
          </a:xfrm>
        </p:spPr>
        <p:txBody>
          <a:bodyPr anchor="b"/>
          <a:lstStyle>
            <a:lvl1pPr>
              <a:defRPr sz="2519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036" y="25700993"/>
            <a:ext cx="44156209" cy="8401047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19605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39845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5945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79055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599295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189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391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58745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59780" y="8961120"/>
            <a:ext cx="22577262" cy="2534539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58563" y="8961120"/>
            <a:ext cx="22577262" cy="2534539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6366" y="2044700"/>
            <a:ext cx="44156209" cy="742315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6366" y="9414513"/>
            <a:ext cx="21658137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19605" indent="0">
              <a:buNone/>
              <a:defRPr sz="8400" b="1"/>
            </a:lvl2pPr>
            <a:lvl3pPr marL="3839845" indent="0">
              <a:buNone/>
              <a:defRPr sz="7560" b="1"/>
            </a:lvl3pPr>
            <a:lvl4pPr marL="5759450" indent="0">
              <a:buNone/>
              <a:defRPr sz="6720" b="1"/>
            </a:lvl4pPr>
            <a:lvl5pPr marL="7679055" indent="0">
              <a:buNone/>
              <a:defRPr sz="6720" b="1"/>
            </a:lvl5pPr>
            <a:lvl6pPr marL="9599295" indent="0">
              <a:buNone/>
              <a:defRPr sz="6720" b="1"/>
            </a:lvl6pPr>
            <a:lvl7pPr marL="11518900" indent="0">
              <a:buNone/>
              <a:defRPr sz="6720" b="1"/>
            </a:lvl7pPr>
            <a:lvl8pPr marL="13439140" indent="0">
              <a:buNone/>
              <a:defRPr sz="6720" b="1"/>
            </a:lvl8pPr>
            <a:lvl9pPr marL="15358745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6366" y="14028420"/>
            <a:ext cx="21658137" cy="2063369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17775" y="9414513"/>
            <a:ext cx="21764800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19605" indent="0">
              <a:buNone/>
              <a:defRPr sz="8400" b="1"/>
            </a:lvl2pPr>
            <a:lvl3pPr marL="3839845" indent="0">
              <a:buNone/>
              <a:defRPr sz="7560" b="1"/>
            </a:lvl3pPr>
            <a:lvl4pPr marL="5759450" indent="0">
              <a:buNone/>
              <a:defRPr sz="6720" b="1"/>
            </a:lvl4pPr>
            <a:lvl5pPr marL="7679055" indent="0">
              <a:buNone/>
              <a:defRPr sz="6720" b="1"/>
            </a:lvl5pPr>
            <a:lvl6pPr marL="9599295" indent="0">
              <a:buNone/>
              <a:defRPr sz="6720" b="1"/>
            </a:lvl6pPr>
            <a:lvl7pPr marL="11518900" indent="0">
              <a:buNone/>
              <a:defRPr sz="6720" b="1"/>
            </a:lvl7pPr>
            <a:lvl8pPr marL="13439140" indent="0">
              <a:buNone/>
              <a:defRPr sz="6720" b="1"/>
            </a:lvl8pPr>
            <a:lvl9pPr marL="15358745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17775" y="14028420"/>
            <a:ext cx="21764800" cy="2063369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6366" y="2560320"/>
            <a:ext cx="16511915" cy="8961120"/>
          </a:xfrm>
        </p:spPr>
        <p:txBody>
          <a:bodyPr anchor="b"/>
          <a:lstStyle>
            <a:lvl1pPr>
              <a:defRPr sz="1343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4800" y="5529580"/>
            <a:ext cx="25917775" cy="27292300"/>
          </a:xfrm>
        </p:spPr>
        <p:txBody>
          <a:bodyPr/>
          <a:lstStyle>
            <a:lvl1pPr>
              <a:defRPr sz="13435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6366" y="11521440"/>
            <a:ext cx="16511915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19605" indent="0">
              <a:buNone/>
              <a:defRPr sz="5880"/>
            </a:lvl2pPr>
            <a:lvl3pPr marL="3839845" indent="0">
              <a:buNone/>
              <a:defRPr sz="5040"/>
            </a:lvl3pPr>
            <a:lvl4pPr marL="5759450" indent="0">
              <a:buNone/>
              <a:defRPr sz="4200"/>
            </a:lvl4pPr>
            <a:lvl5pPr marL="7679055" indent="0">
              <a:buNone/>
              <a:defRPr sz="4200"/>
            </a:lvl5pPr>
            <a:lvl6pPr marL="9599295" indent="0">
              <a:buNone/>
              <a:defRPr sz="4200"/>
            </a:lvl6pPr>
            <a:lvl7pPr marL="11518900" indent="0">
              <a:buNone/>
              <a:defRPr sz="4200"/>
            </a:lvl7pPr>
            <a:lvl8pPr marL="13439140" indent="0">
              <a:buNone/>
              <a:defRPr sz="4200"/>
            </a:lvl8pPr>
            <a:lvl9pPr marL="15358745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6366" y="2560320"/>
            <a:ext cx="16511915" cy="8961120"/>
          </a:xfrm>
        </p:spPr>
        <p:txBody>
          <a:bodyPr anchor="b"/>
          <a:lstStyle>
            <a:lvl1pPr>
              <a:defRPr sz="13435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764800" y="5529580"/>
            <a:ext cx="25917775" cy="27292300"/>
          </a:xfrm>
        </p:spPr>
        <p:txBody>
          <a:bodyPr/>
          <a:lstStyle>
            <a:lvl1pPr marL="0" indent="0">
              <a:buNone/>
              <a:defRPr sz="13435"/>
            </a:lvl1pPr>
            <a:lvl2pPr marL="1919605" indent="0">
              <a:buNone/>
              <a:defRPr sz="11760"/>
            </a:lvl2pPr>
            <a:lvl3pPr marL="3839845" indent="0">
              <a:buNone/>
              <a:defRPr sz="10080"/>
            </a:lvl3pPr>
            <a:lvl4pPr marL="5759450" indent="0">
              <a:buNone/>
              <a:defRPr sz="8400"/>
            </a:lvl4pPr>
            <a:lvl5pPr marL="7679055" indent="0">
              <a:buNone/>
              <a:defRPr sz="8400"/>
            </a:lvl5pPr>
            <a:lvl6pPr marL="9599295" indent="0">
              <a:buNone/>
              <a:defRPr sz="8400"/>
            </a:lvl6pPr>
            <a:lvl7pPr marL="11518900" indent="0">
              <a:buNone/>
              <a:defRPr sz="8400"/>
            </a:lvl7pPr>
            <a:lvl8pPr marL="13439140" indent="0">
              <a:buNone/>
              <a:defRPr sz="8400"/>
            </a:lvl8pPr>
            <a:lvl9pPr marL="15358745" indent="0">
              <a:buNone/>
              <a:defRPr sz="8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6366" y="11521440"/>
            <a:ext cx="16511915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19605" indent="0">
              <a:buNone/>
              <a:defRPr sz="5880"/>
            </a:lvl2pPr>
            <a:lvl3pPr marL="3839845" indent="0">
              <a:buNone/>
              <a:defRPr sz="5040"/>
            </a:lvl3pPr>
            <a:lvl4pPr marL="5759450" indent="0">
              <a:buNone/>
              <a:defRPr sz="4200"/>
            </a:lvl4pPr>
            <a:lvl5pPr marL="7679055" indent="0">
              <a:buNone/>
              <a:defRPr sz="4200"/>
            </a:lvl5pPr>
            <a:lvl6pPr marL="9599295" indent="0">
              <a:buNone/>
              <a:defRPr sz="4200"/>
            </a:lvl6pPr>
            <a:lvl7pPr marL="11518900" indent="0">
              <a:buNone/>
              <a:defRPr sz="4200"/>
            </a:lvl7pPr>
            <a:lvl8pPr marL="13439140" indent="0">
              <a:buNone/>
              <a:defRPr sz="4200"/>
            </a:lvl8pPr>
            <a:lvl9pPr marL="15358745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3119732" y="2432304"/>
            <a:ext cx="0" cy="7791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2559780" y="1537973"/>
            <a:ext cx="46076045" cy="64008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2559780" y="8961120"/>
            <a:ext cx="46076045" cy="2534539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2559780" y="34973260"/>
            <a:ext cx="11945641" cy="26670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784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17491832" y="34973260"/>
            <a:ext cx="16211942" cy="26670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7840"/>
            </a:lvl1pPr>
          </a:lstStyle>
          <a:p>
            <a:endParaRPr lang="zh-CN" alt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36690184" y="34973260"/>
            <a:ext cx="11945641" cy="26670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784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24635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919605" lvl="0" indent="-1919605" algn="l" defTabSz="5119370" eaLnBrk="1" fontAlgn="base" latinLnBrk="0" hangingPunct="1">
        <a:lnSpc>
          <a:spcPct val="100000"/>
        </a:lnSpc>
        <a:spcBef>
          <a:spcPct val="112000"/>
        </a:spcBef>
        <a:spcAft>
          <a:spcPct val="0"/>
        </a:spcAft>
        <a:buChar char="•"/>
        <a:defRPr sz="1791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159885" lvl="1" indent="-1599565" algn="l" defTabSz="5119370" eaLnBrk="1" fontAlgn="base" latinLnBrk="0" hangingPunct="1">
        <a:lnSpc>
          <a:spcPct val="100000"/>
        </a:lnSpc>
        <a:spcBef>
          <a:spcPct val="112000"/>
        </a:spcBef>
        <a:spcAft>
          <a:spcPct val="0"/>
        </a:spcAft>
        <a:buChar char="–"/>
        <a:defRPr sz="1567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6399530" lvl="2" indent="-1280160" algn="l" defTabSz="5119370" eaLnBrk="1" fontAlgn="base" latinLnBrk="0" hangingPunct="1">
        <a:lnSpc>
          <a:spcPct val="100000"/>
        </a:lnSpc>
        <a:spcBef>
          <a:spcPct val="112000"/>
        </a:spcBef>
        <a:spcAft>
          <a:spcPct val="0"/>
        </a:spcAft>
        <a:buChar char="•"/>
        <a:defRPr sz="1343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8959215" lvl="3" indent="-1280160" algn="l" defTabSz="5119370" eaLnBrk="1" fontAlgn="base" latinLnBrk="0" hangingPunct="1">
        <a:lnSpc>
          <a:spcPct val="100000"/>
        </a:lnSpc>
        <a:spcBef>
          <a:spcPct val="112000"/>
        </a:spcBef>
        <a:spcAft>
          <a:spcPct val="0"/>
        </a:spcAft>
        <a:buChar char="–"/>
        <a:defRPr sz="11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1518900" lvl="4" indent="-1280160" algn="l" defTabSz="5119370" eaLnBrk="1" fontAlgn="base" latinLnBrk="0" hangingPunct="1">
        <a:lnSpc>
          <a:spcPct val="100000"/>
        </a:lnSpc>
        <a:spcBef>
          <a:spcPct val="112000"/>
        </a:spcBef>
        <a:spcAft>
          <a:spcPct val="0"/>
        </a:spcAft>
        <a:buChar char="»"/>
        <a:defRPr sz="11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4078585" lvl="5" indent="-1280160" algn="l" defTabSz="5119370" eaLnBrk="1" fontAlgn="base" latinLnBrk="0" hangingPunct="1">
        <a:lnSpc>
          <a:spcPct val="100000"/>
        </a:lnSpc>
        <a:spcBef>
          <a:spcPct val="112000"/>
        </a:spcBef>
        <a:spcAft>
          <a:spcPct val="0"/>
        </a:spcAft>
        <a:buChar char="»"/>
        <a:defRPr sz="11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6638270" lvl="6" indent="-1280160" algn="l" defTabSz="5119370" eaLnBrk="1" fontAlgn="base" latinLnBrk="0" hangingPunct="1">
        <a:lnSpc>
          <a:spcPct val="100000"/>
        </a:lnSpc>
        <a:spcBef>
          <a:spcPct val="112000"/>
        </a:spcBef>
        <a:spcAft>
          <a:spcPct val="0"/>
        </a:spcAft>
        <a:buChar char="»"/>
        <a:defRPr sz="11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9198590" lvl="7" indent="-1280160" algn="l" defTabSz="5119370" eaLnBrk="1" fontAlgn="base" latinLnBrk="0" hangingPunct="1">
        <a:lnSpc>
          <a:spcPct val="100000"/>
        </a:lnSpc>
        <a:spcBef>
          <a:spcPct val="112000"/>
        </a:spcBef>
        <a:spcAft>
          <a:spcPct val="0"/>
        </a:spcAft>
        <a:buChar char="»"/>
        <a:defRPr sz="11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758275" lvl="8" indent="-1280160" algn="l" defTabSz="5119370" eaLnBrk="1" fontAlgn="base" latinLnBrk="0" hangingPunct="1">
        <a:lnSpc>
          <a:spcPct val="100000"/>
        </a:lnSpc>
        <a:spcBef>
          <a:spcPct val="112000"/>
        </a:spcBef>
        <a:spcAft>
          <a:spcPct val="0"/>
        </a:spcAft>
        <a:buChar char="»"/>
        <a:defRPr sz="11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sz="1008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559685" lvl="1" indent="0" algn="l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2pPr>
      <a:lvl3pPr marL="5119370" lvl="2" indent="0" algn="l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3pPr>
      <a:lvl4pPr marL="7679055" lvl="3" indent="0" algn="l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4pPr>
      <a:lvl5pPr marL="10239375" lvl="4" indent="0" algn="l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5pPr>
      <a:lvl6pPr marL="12799060" lvl="5" indent="0" algn="l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6pPr>
      <a:lvl7pPr marL="15358745" lvl="6" indent="0" algn="l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7pPr>
      <a:lvl8pPr marL="17918430" lvl="7" indent="0" algn="l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8pPr>
      <a:lvl9pPr marL="20478115" lvl="8" indent="0" algn="l" defTabSz="511937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79A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Rounded Rectangle 3"/>
          <p:cNvSpPr/>
          <p:nvPr/>
        </p:nvSpPr>
        <p:spPr>
          <a:xfrm>
            <a:off x="457200" y="457200"/>
            <a:ext cx="11887200" cy="37490400"/>
          </a:xfrm>
          <a:prstGeom prst="roundRect">
            <a:avLst>
              <a:gd name="adj" fmla="val 8290"/>
            </a:avLst>
          </a:prstGeom>
          <a:solidFill>
            <a:srgbClr val="D6F0FA"/>
          </a:solidFill>
          <a:ln w="3175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3258800" y="457200"/>
            <a:ext cx="24688800" cy="37490400"/>
          </a:xfrm>
          <a:prstGeom prst="roundRect">
            <a:avLst>
              <a:gd name="adj" fmla="val 4153"/>
            </a:avLst>
          </a:prstGeom>
          <a:solidFill>
            <a:srgbClr val="D6F0FA"/>
          </a:solidFill>
          <a:ln w="31750">
            <a:solidFill>
              <a:schemeClr val="tx1"/>
            </a:solidFill>
          </a:ln>
          <a:effec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8862000" y="457200"/>
            <a:ext cx="11887200" cy="37490400"/>
          </a:xfrm>
          <a:prstGeom prst="roundRect">
            <a:avLst>
              <a:gd name="adj" fmla="val 8290"/>
            </a:avLst>
          </a:prstGeom>
          <a:solidFill>
            <a:srgbClr val="D6F0FA"/>
          </a:solidFill>
          <a:ln w="3175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2801600" y="0"/>
            <a:ext cx="0" cy="38404800"/>
          </a:xfrm>
          <a:prstGeom prst="line">
            <a:avLst/>
          </a:prstGeom>
          <a:ln w="31750">
            <a:solidFill>
              <a:srgbClr val="2020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8404800" y="0"/>
            <a:ext cx="0" cy="38404800"/>
          </a:xfrm>
          <a:prstGeom prst="line">
            <a:avLst/>
          </a:prstGeom>
          <a:ln w="31750">
            <a:solidFill>
              <a:srgbClr val="2020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13716000" y="914400"/>
            <a:ext cx="23774400" cy="3657600"/>
          </a:xfrm>
          <a:prstGeom prst="roundRect">
            <a:avLst>
              <a:gd name="adj" fmla="val 26875"/>
            </a:avLst>
          </a:prstGeom>
          <a:gradFill>
            <a:gsLst>
              <a:gs pos="25000">
                <a:srgbClr val="FBE4FF"/>
              </a:gs>
              <a:gs pos="75000">
                <a:srgbClr val="ADE1F6"/>
              </a:gs>
            </a:gsLst>
            <a:lin ang="1800000" scaled="0"/>
          </a:gra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p>
            <a:pPr algn="ctr"/>
            <a:r>
              <a:rPr lang="en-US" sz="55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CUỘC THI KHKT CẤP TỈNH DÀNH CHO HỌC SINH TRUNG HỌC</a:t>
            </a:r>
            <a:endParaRPr lang="en-US" sz="55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ctr"/>
            <a:r>
              <a:rPr lang="en-US" sz="55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NĂM HỌC 2021 - 2022</a:t>
            </a:r>
            <a:endParaRPr lang="en-US" sz="55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914400" y="3200400"/>
            <a:ext cx="10972800" cy="15544800"/>
          </a:xfrm>
          <a:prstGeom prst="roundRect">
            <a:avLst>
              <a:gd name="adj" fmla="val 9033"/>
            </a:avLst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  <a:sym typeface="+mn-ea"/>
              </a:rPr>
              <a:t>• </a:t>
            </a:r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Cà phê có vai trò quan trọng đối với người dân Kon Tum, đặc biệt là với đồng bào dân tộc thiểu số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  <a:sym typeface="+mn-ea"/>
              </a:rPr>
              <a:t>• </a:t>
            </a:r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Sâu bệnh trên cây cà phê gây thiệt hại nặng nề cho bà con và các doanh nghiệp sản xuất, chế biến cà phê bản địa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  <a:sym typeface="+mn-ea"/>
              </a:rPr>
              <a:t>• </a:t>
            </a:r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Cần giúp nhân dân, nhất là đồng bào dân tộc thiểu số nhận diện một số sâu bệnh thường gặp trên cây cà phê dễ dàng, thuận tiện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914400" y="914400"/>
            <a:ext cx="10972800" cy="1828800"/>
          </a:xfrm>
          <a:prstGeom prst="roundRect">
            <a:avLst>
              <a:gd name="adj" fmla="val 50000"/>
            </a:avLst>
          </a:prstGeom>
          <a:gradFill>
            <a:gsLst>
              <a:gs pos="25000">
                <a:srgbClr val="FBE4FF"/>
              </a:gs>
              <a:gs pos="75000">
                <a:srgbClr val="ADE1F6"/>
              </a:gs>
            </a:gsLst>
            <a:lin ang="1800000" scaled="0"/>
          </a:gra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48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ĐẶT VẤN ĐỀ</a:t>
            </a:r>
            <a:endParaRPr lang="en-US" sz="48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914400" y="21488400"/>
            <a:ext cx="10972800" cy="5943600"/>
          </a:xfrm>
          <a:prstGeom prst="roundRect">
            <a:avLst>
              <a:gd name="adj" fmla="val 16495"/>
            </a:avLst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  <a:sym typeface="+mn-ea"/>
              </a:rPr>
              <a:t>• </a:t>
            </a:r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Xây dựng một mô hình giúp nhận diện các loại sâu bệnh trên cây cà phê qua hình ảnh với độ chính xác cao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  <a:sym typeface="+mn-ea"/>
              </a:rPr>
              <a:t>• </a:t>
            </a:r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Ứng dụng vào thực tiễn tại địa phương, giúp giảm thiểu thiệt hại do sâu bệnh gây ra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914400" y="19202400"/>
            <a:ext cx="10972800" cy="1828800"/>
          </a:xfrm>
          <a:prstGeom prst="roundRect">
            <a:avLst>
              <a:gd name="adj" fmla="val 50000"/>
            </a:avLst>
          </a:prstGeom>
          <a:gradFill>
            <a:gsLst>
              <a:gs pos="25000">
                <a:srgbClr val="FBE4FF"/>
              </a:gs>
              <a:gs pos="75000">
                <a:srgbClr val="ADE1F6"/>
              </a:gs>
            </a:gsLst>
            <a:lin ang="1800000" scaled="0"/>
          </a:gra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48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MỤC TIÊU DỰ ÁN</a:t>
            </a:r>
            <a:endParaRPr lang="en-US" sz="48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9319200" y="914400"/>
            <a:ext cx="10972800" cy="1828800"/>
          </a:xfrm>
          <a:prstGeom prst="roundRect">
            <a:avLst>
              <a:gd name="adj" fmla="val 50000"/>
            </a:avLst>
          </a:prstGeom>
          <a:gradFill>
            <a:gsLst>
              <a:gs pos="25000">
                <a:srgbClr val="FBE4FF"/>
              </a:gs>
              <a:gs pos="75000">
                <a:srgbClr val="ADE1F6"/>
              </a:gs>
            </a:gsLst>
            <a:lin ang="1800000" scaled="0"/>
          </a:gra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48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ƯU ĐIỂM</a:t>
            </a:r>
            <a:endParaRPr lang="en-US" sz="48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39319200" y="3200400"/>
            <a:ext cx="10972800" cy="5486400"/>
          </a:xfrm>
          <a:prstGeom prst="roundRect">
            <a:avLst>
              <a:gd name="adj" fmla="val 17048"/>
            </a:avLst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• Tỉ lệ nhận diện mang lại hiệu quả tương đối chính xác;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• Tiết kiệm thời gian, công sức, chi phí cho việc chẩn đoán so với các phương pháp hiện có;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• Ứng dụng di động gọn nhẹ, đơn giản, dễ sử dụng.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39319200" y="9144000"/>
            <a:ext cx="10972800" cy="1828800"/>
          </a:xfrm>
          <a:prstGeom prst="roundRect">
            <a:avLst>
              <a:gd name="adj" fmla="val 50000"/>
            </a:avLst>
          </a:prstGeom>
          <a:gradFill>
            <a:gsLst>
              <a:gs pos="25000">
                <a:srgbClr val="FBE4FF"/>
              </a:gs>
              <a:gs pos="75000">
                <a:srgbClr val="ADE1F6"/>
              </a:gs>
            </a:gsLst>
            <a:lin ang="1800000" scaled="0"/>
          </a:gra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48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NHƯỢC ĐIỂM</a:t>
            </a:r>
            <a:endParaRPr lang="en-US" sz="48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39319200" y="11430000"/>
            <a:ext cx="10972800" cy="7315200"/>
          </a:xfrm>
          <a:prstGeom prst="roundRect">
            <a:avLst>
              <a:gd name="adj" fmla="val 13550"/>
            </a:avLst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  <a:sym typeface="+mn-ea"/>
              </a:rPr>
              <a:t>• Mô hình vẫn chưa thực sự tối ưu, quá trình rèn luyện chưa đạt kết quả tốt nhất, tốc độ nhận diện còn chậm;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  <a:sym typeface="+mn-ea"/>
              </a:rPr>
              <a:t>• Kích thước tập dữ liệu để rèn luyện còn hạn chế, cần được mở rộng và làm phong phú thêm;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  <a:sym typeface="+mn-ea"/>
              </a:rPr>
              <a:t>• Cần bổ sung thêm cơ sở dữ liệu về sâu bệnh và các thông tin liên quan.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39319200" y="19202400"/>
            <a:ext cx="10972800" cy="1828800"/>
          </a:xfrm>
          <a:prstGeom prst="roundRect">
            <a:avLst>
              <a:gd name="adj" fmla="val 50000"/>
            </a:avLst>
          </a:prstGeom>
          <a:gradFill>
            <a:gsLst>
              <a:gs pos="25000">
                <a:srgbClr val="FBE4FF"/>
              </a:gs>
              <a:gs pos="75000">
                <a:srgbClr val="ADE1F6"/>
              </a:gs>
            </a:gsLst>
            <a:lin ang="1800000" scaled="0"/>
          </a:gra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48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HƯỚNG PHÁT TRIỂN</a:t>
            </a:r>
            <a:endParaRPr lang="en-US" sz="48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3258800" y="4572000"/>
            <a:ext cx="24689435" cy="6739255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p>
            <a:pPr algn="ctr">
              <a:lnSpc>
                <a:spcPct val="150000"/>
              </a:lnSpc>
            </a:pPr>
            <a:r>
              <a:rPr lang="en-US" sz="96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NHẬN DIỆN MỘT SỐ SÂU BỆNH</a:t>
            </a:r>
            <a:endParaRPr lang="en-US" sz="96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ctr">
              <a:lnSpc>
                <a:spcPct val="150000"/>
              </a:lnSpc>
            </a:pPr>
            <a:r>
              <a:rPr lang="en-US" sz="96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THƯỜNG GẶP TRÊN CÂY CÀ PHÊ</a:t>
            </a:r>
            <a:endParaRPr lang="en-US" sz="96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ctr">
              <a:lnSpc>
                <a:spcPct val="150000"/>
              </a:lnSpc>
            </a:pPr>
            <a:r>
              <a:rPr lang="en-US" sz="96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QUA HÌNH THÁI CỦA LÁ</a:t>
            </a:r>
            <a:endParaRPr lang="en-US" sz="96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39319200" y="21488400"/>
            <a:ext cx="10972800" cy="10058400"/>
          </a:xfrm>
          <a:prstGeom prst="roundRect">
            <a:avLst>
              <a:gd name="adj" fmla="val 9760"/>
            </a:avLst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• Cải tiến mô hình, cải tiến phương pháp luyện để khai thác hết tiềm năng của mô hình, thử nghiệm với những mô hình mới;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• Thu thập thêm dữ liệu, xây dựng một bộ cơ sở dữ liệu trung tâm;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• Hoàn thiện, phát triển thêm tính năng cho ứng dụng di động;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  <a:p>
            <a:pPr algn="just"/>
            <a:r>
              <a:rPr lang="en-US" sz="4000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• Hợp tác với các nhà nghiên cứu về cây cà phê để tiếp tục hoàn thiện dự án.</a:t>
            </a:r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717905" y="12344400"/>
            <a:ext cx="23773765" cy="10058400"/>
          </a:xfrm>
          <a:prstGeom prst="roundRect">
            <a:avLst>
              <a:gd name="adj" fmla="val 9343"/>
            </a:avLst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3" name="Picture 12" descr="image1"/>
          <p:cNvPicPr>
            <a:picLocks noChangeAspect="1"/>
          </p:cNvPicPr>
          <p:nvPr/>
        </p:nvPicPr>
        <p:blipFill>
          <a:blip r:embed="rId1"/>
          <a:srcRect l="2446" t="5021" r="2221" b="9205"/>
          <a:stretch>
            <a:fillRect/>
          </a:stretch>
        </p:blipFill>
        <p:spPr>
          <a:xfrm>
            <a:off x="15591790" y="13716000"/>
            <a:ext cx="8138439" cy="5029200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13758545" y="23774400"/>
            <a:ext cx="23773765" cy="13716000"/>
          </a:xfrm>
          <a:prstGeom prst="roundRect">
            <a:avLst>
              <a:gd name="adj" fmla="val 7060"/>
            </a:avLst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22" name="Picture 21" descr="image3"/>
          <p:cNvPicPr>
            <a:picLocks noChangeAspect="1"/>
          </p:cNvPicPr>
          <p:nvPr/>
        </p:nvPicPr>
        <p:blipFill>
          <a:blip r:embed="rId2"/>
          <a:srcRect l="1468" t="1640" r="1377" b="1913"/>
          <a:stretch>
            <a:fillRect/>
          </a:stretch>
        </p:blipFill>
        <p:spPr>
          <a:xfrm>
            <a:off x="27479625" y="13716000"/>
            <a:ext cx="8135613" cy="5029200"/>
          </a:xfrm>
          <a:prstGeom prst="rect">
            <a:avLst/>
          </a:prstGeom>
        </p:spPr>
      </p:pic>
      <p:sp>
        <p:nvSpPr>
          <p:cNvPr id="24" name="Text Box 23"/>
          <p:cNvSpPr txBox="1"/>
          <p:nvPr/>
        </p:nvSpPr>
        <p:spPr>
          <a:xfrm>
            <a:off x="14401165" y="19202400"/>
            <a:ext cx="105613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sz="4000">
                <a:latin typeface="Comfortaa" panose="00000500000000000000" charset="0"/>
                <a:cs typeface="Comfortaa" panose="00000500000000000000" charset="0"/>
              </a:rPr>
              <a:t>Một bộ dữ liệu gồm 1747 bức ảnh chụp các lá cà phê (bao gồm lá bình thường và lá sâu bệnh) đã được thu thập.</a:t>
            </a:r>
            <a:endParaRPr lang="en-US" sz="4000"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25" name="Text Box 24"/>
          <p:cNvSpPr txBox="1"/>
          <p:nvPr/>
        </p:nvSpPr>
        <p:spPr>
          <a:xfrm>
            <a:off x="26265505" y="19202400"/>
            <a:ext cx="1056386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sz="4000">
                <a:latin typeface="Comfortaa" panose="00000500000000000000" charset="0"/>
                <a:cs typeface="Comfortaa" panose="00000500000000000000" charset="0"/>
              </a:rPr>
              <a:t>Các vùng sâu bệnh được cắt ra để thuận tiện xử lí, thu được 2722 bức ảnh, chia thành 3 tập con với tỉ lệ 70-15-15 để rèn luyện.</a:t>
            </a:r>
            <a:endParaRPr lang="en-US" sz="4000">
              <a:latin typeface="Comfortaa" panose="00000500000000000000" charset="0"/>
              <a:cs typeface="Comfortaa" panose="00000500000000000000" charset="0"/>
            </a:endParaRPr>
          </a:p>
        </p:txBody>
      </p:sp>
      <p:cxnSp>
        <p:nvCxnSpPr>
          <p:cNvPr id="27" name="Straight Connector 26"/>
          <p:cNvCxnSpPr>
            <a:stCxn id="5" idx="0"/>
            <a:endCxn id="5" idx="2"/>
          </p:cNvCxnSpPr>
          <p:nvPr/>
        </p:nvCxnSpPr>
        <p:spPr>
          <a:xfrm>
            <a:off x="25605105" y="12344400"/>
            <a:ext cx="0" cy="10058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accurac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2205" y="25053290"/>
            <a:ext cx="7036435" cy="5277485"/>
          </a:xfrm>
          <a:prstGeom prst="rect">
            <a:avLst/>
          </a:prstGeom>
        </p:spPr>
      </p:pic>
      <p:pic>
        <p:nvPicPr>
          <p:cNvPr id="31" name="Picture 30" descr="los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68640" y="25053290"/>
            <a:ext cx="7036435" cy="5277485"/>
          </a:xfrm>
          <a:prstGeom prst="rect">
            <a:avLst/>
          </a:prstGeom>
        </p:spPr>
      </p:pic>
      <p:pic>
        <p:nvPicPr>
          <p:cNvPr id="34" name="Picture 33" descr="val_accuracy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32205" y="30330775"/>
            <a:ext cx="7036435" cy="5277485"/>
          </a:xfrm>
          <a:prstGeom prst="rect">
            <a:avLst/>
          </a:prstGeom>
        </p:spPr>
      </p:pic>
      <p:pic>
        <p:nvPicPr>
          <p:cNvPr id="35" name="Picture 34" descr="val_loss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68640" y="30330775"/>
            <a:ext cx="7036435" cy="5277485"/>
          </a:xfrm>
          <a:prstGeom prst="rect">
            <a:avLst/>
          </a:prstGeom>
        </p:spPr>
      </p:pic>
      <p:pic>
        <p:nvPicPr>
          <p:cNvPr id="39" name="Picture 38" descr="xception_matrix"/>
          <p:cNvPicPr>
            <a:picLocks noChangeAspect="1"/>
          </p:cNvPicPr>
          <p:nvPr/>
        </p:nvPicPr>
        <p:blipFill>
          <a:blip r:embed="rId7"/>
          <a:srcRect l="1623" t="1840" r="8142" b="1632"/>
          <a:stretch>
            <a:fillRect/>
          </a:stretch>
        </p:blipFill>
        <p:spPr>
          <a:xfrm>
            <a:off x="29259530" y="29234130"/>
            <a:ext cx="6459855" cy="691007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19659600" y="22860000"/>
            <a:ext cx="11887200" cy="1828800"/>
          </a:xfrm>
          <a:prstGeom prst="roundRect">
            <a:avLst>
              <a:gd name="adj" fmla="val 50000"/>
            </a:avLst>
          </a:prstGeom>
          <a:gradFill>
            <a:gsLst>
              <a:gs pos="25000">
                <a:srgbClr val="FBE4FF"/>
              </a:gs>
              <a:gs pos="75000">
                <a:srgbClr val="ADE1F6"/>
              </a:gs>
            </a:gsLst>
            <a:lin ang="1800000" scaled="0"/>
          </a:gra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p>
            <a:pPr algn="ctr"/>
            <a:r>
              <a:rPr lang="en-US" sz="48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NGHIÊN CỨU MÔ HÌNH</a:t>
            </a:r>
            <a:endParaRPr lang="en-US" sz="48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9661505" y="11430000"/>
            <a:ext cx="11887200" cy="1828800"/>
          </a:xfrm>
          <a:prstGeom prst="roundRect">
            <a:avLst>
              <a:gd name="adj" fmla="val 50000"/>
            </a:avLst>
          </a:prstGeom>
          <a:gradFill>
            <a:gsLst>
              <a:gs pos="25000">
                <a:srgbClr val="FBE4FF"/>
              </a:gs>
              <a:gs pos="75000">
                <a:srgbClr val="ADE1F6"/>
              </a:gs>
            </a:gsLst>
            <a:lin ang="1800000" scaled="0"/>
          </a:gra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p>
            <a:pPr algn="ctr"/>
            <a:r>
              <a:rPr lang="en-US" sz="48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XỬ LÝ DỮ LIỆU</a:t>
            </a:r>
            <a:endParaRPr lang="en-US" sz="48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pic>
        <p:nvPicPr>
          <p:cNvPr id="51" name="Picture 50" descr="result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679015" y="25670510"/>
            <a:ext cx="9224010" cy="2656205"/>
          </a:xfrm>
          <a:prstGeom prst="rect">
            <a:avLst/>
          </a:prstGeom>
        </p:spPr>
      </p:pic>
      <p:sp>
        <p:nvSpPr>
          <p:cNvPr id="69" name="Text Box 68"/>
          <p:cNvSpPr txBox="1"/>
          <p:nvPr/>
        </p:nvSpPr>
        <p:spPr>
          <a:xfrm>
            <a:off x="14805025" y="36142930"/>
            <a:ext cx="11891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>
                <a:latin typeface="Comfortaa" panose="00000500000000000000" charset="0"/>
                <a:cs typeface="Comfortaa" panose="00000500000000000000" charset="0"/>
              </a:rPr>
              <a:t>Biểu đồ của các thông số trong quá trình học của các mô hình</a:t>
            </a:r>
            <a:endParaRPr lang="en-US" sz="2800"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70" name="Text Box 69"/>
          <p:cNvSpPr txBox="1"/>
          <p:nvPr/>
        </p:nvSpPr>
        <p:spPr>
          <a:xfrm>
            <a:off x="28411170" y="28418155"/>
            <a:ext cx="88157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>
                <a:latin typeface="Comfortaa" panose="00000500000000000000" charset="0"/>
                <a:cs typeface="Comfortaa" panose="00000500000000000000" charset="0"/>
              </a:rPr>
              <a:t>Kết quả đo độ chính xác của các mô hình</a:t>
            </a:r>
            <a:endParaRPr lang="en-US" sz="2800"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71" name="Text Box 70"/>
          <p:cNvSpPr txBox="1"/>
          <p:nvPr/>
        </p:nvSpPr>
        <p:spPr>
          <a:xfrm>
            <a:off x="27731720" y="36142930"/>
            <a:ext cx="95173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>
                <a:latin typeface="Comfortaa" panose="00000500000000000000" charset="0"/>
                <a:cs typeface="Comfortaa" panose="00000500000000000000" charset="0"/>
              </a:rPr>
              <a:t>Confusion Matrix của mô hình tốt nhất (Xception)</a:t>
            </a:r>
            <a:endParaRPr lang="en-US" sz="2800">
              <a:latin typeface="Comfortaa" panose="00000500000000000000" charset="0"/>
              <a:cs typeface="Comfortaa" panose="00000500000000000000" charset="0"/>
            </a:endParaRPr>
          </a:p>
        </p:txBody>
      </p:sp>
      <p:pic>
        <p:nvPicPr>
          <p:cNvPr id="82" name="Picture 8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1220" y="12042775"/>
            <a:ext cx="8518525" cy="5697220"/>
          </a:xfrm>
          <a:prstGeom prst="rect">
            <a:avLst/>
          </a:prstGeom>
        </p:spPr>
      </p:pic>
      <p:sp>
        <p:nvSpPr>
          <p:cNvPr id="83" name="Rounded Rectangle 82"/>
          <p:cNvSpPr/>
          <p:nvPr/>
        </p:nvSpPr>
        <p:spPr>
          <a:xfrm>
            <a:off x="914400" y="27889200"/>
            <a:ext cx="10972800" cy="1828800"/>
          </a:xfrm>
          <a:prstGeom prst="roundRect">
            <a:avLst>
              <a:gd name="adj" fmla="val 50000"/>
            </a:avLst>
          </a:prstGeom>
          <a:gradFill>
            <a:gsLst>
              <a:gs pos="25000">
                <a:srgbClr val="FBE4FF"/>
              </a:gs>
              <a:gs pos="75000">
                <a:srgbClr val="ADE1F6"/>
              </a:gs>
            </a:gsLst>
            <a:lin ang="1800000" scaled="0"/>
          </a:gra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4800" b="1">
                <a:solidFill>
                  <a:schemeClr val="tx1"/>
                </a:solidFill>
                <a:latin typeface="Comfortaa" panose="00000500000000000000" charset="0"/>
                <a:cs typeface="Comfortaa" panose="00000500000000000000" charset="0"/>
              </a:rPr>
              <a:t>ỨNG DỤNG</a:t>
            </a:r>
            <a:endParaRPr lang="en-US" sz="4800" b="1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913765" y="30175200"/>
            <a:ext cx="10972800" cy="7315835"/>
          </a:xfrm>
          <a:prstGeom prst="roundRect">
            <a:avLst>
              <a:gd name="adj" fmla="val 13366"/>
            </a:avLst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sp>
        <p:nvSpPr>
          <p:cNvPr id="87" name="Rounded Rectangle 86"/>
          <p:cNvSpPr/>
          <p:nvPr/>
        </p:nvSpPr>
        <p:spPr>
          <a:xfrm>
            <a:off x="39319200" y="32005270"/>
            <a:ext cx="10972800" cy="5485765"/>
          </a:xfrm>
          <a:prstGeom prst="roundRect">
            <a:avLst>
              <a:gd name="adj" fmla="val 17409"/>
            </a:avLst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p>
            <a:pPr algn="just"/>
            <a:endParaRPr lang="en-US" sz="4000">
              <a:solidFill>
                <a:schemeClr val="tx1"/>
              </a:solidFill>
              <a:latin typeface="Comfortaa" panose="00000500000000000000" charset="0"/>
              <a:cs typeface="Comfortaa" panose="00000500000000000000" charset="0"/>
            </a:endParaRPr>
          </a:p>
        </p:txBody>
      </p:sp>
      <p:pic>
        <p:nvPicPr>
          <p:cNvPr id="90" name="Picture 89" descr="app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46580" y="30902910"/>
            <a:ext cx="9074785" cy="4806315"/>
          </a:xfrm>
          <a:prstGeom prst="rect">
            <a:avLst/>
          </a:prstGeom>
        </p:spPr>
      </p:pic>
      <p:sp>
        <p:nvSpPr>
          <p:cNvPr id="91" name="Text Box 90"/>
          <p:cNvSpPr txBox="1"/>
          <p:nvPr/>
        </p:nvSpPr>
        <p:spPr>
          <a:xfrm>
            <a:off x="1256665" y="36276280"/>
            <a:ext cx="107359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>
                <a:latin typeface="Comfortaa" panose="00000500000000000000" charset="0"/>
                <a:cs typeface="Comfortaa" panose="00000500000000000000" charset="0"/>
              </a:rPr>
              <a:t>Ứng dụng Di động gửi ảnh và nhận kết quả từ mô hình</a:t>
            </a:r>
            <a:endParaRPr lang="en-US" sz="2800">
              <a:latin typeface="Comfortaa" panose="00000500000000000000" charset="0"/>
              <a:cs typeface="Comfortaa" panose="00000500000000000000" charset="0"/>
            </a:endParaRPr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flipH="1">
            <a:off x="41295320" y="32343090"/>
            <a:ext cx="7019925" cy="4810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1986</Words>
  <Application>WPS Presentation</Application>
  <PresentationFormat>宽屏</PresentationFormat>
  <Paragraphs>63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4" baseType="lpstr">
      <vt:lpstr>Arial</vt:lpstr>
      <vt:lpstr>SimSun</vt:lpstr>
      <vt:lpstr>Wingdings</vt:lpstr>
      <vt:lpstr>Times New Roman</vt:lpstr>
      <vt:lpstr>Comfortaa</vt:lpstr>
      <vt:lpstr>Microsoft YaHei</vt:lpstr>
      <vt:lpstr>Noto Sans CJK SC</vt:lpstr>
      <vt:lpstr>Arial Unicode MS</vt:lpstr>
      <vt:lpstr>SimSun</vt:lpstr>
      <vt:lpstr>Goha-Tibeb Zemen</vt:lpstr>
      <vt:lpstr>Source Code Pro</vt:lpstr>
      <vt:lpstr>SimSun</vt:lpstr>
      <vt:lpstr>Default Design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jalsol</dc:creator>
  <cp:lastModifiedBy>jalsol</cp:lastModifiedBy>
  <cp:revision>136</cp:revision>
  <dcterms:created xsi:type="dcterms:W3CDTF">2021-12-21T17:03:25Z</dcterms:created>
  <dcterms:modified xsi:type="dcterms:W3CDTF">2021-12-21T17:03:25Z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</Properties>
</file>

<file path=docProps/thumbnail.jpeg>
</file>